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handoutMasterIdLst>
    <p:handoutMasterId r:id="rId23"/>
  </p:handoutMasterIdLst>
  <p:sldIdLst>
    <p:sldId id="260" r:id="rId2"/>
    <p:sldId id="435" r:id="rId3"/>
    <p:sldId id="426" r:id="rId4"/>
    <p:sldId id="376" r:id="rId5"/>
    <p:sldId id="421" r:id="rId6"/>
    <p:sldId id="433" r:id="rId7"/>
    <p:sldId id="434" r:id="rId8"/>
    <p:sldId id="432" r:id="rId9"/>
    <p:sldId id="417" r:id="rId10"/>
    <p:sldId id="428" r:id="rId11"/>
    <p:sldId id="431" r:id="rId12"/>
    <p:sldId id="422" r:id="rId13"/>
    <p:sldId id="427" r:id="rId14"/>
    <p:sldId id="418" r:id="rId15"/>
    <p:sldId id="419" r:id="rId16"/>
    <p:sldId id="420" r:id="rId17"/>
    <p:sldId id="379" r:id="rId18"/>
    <p:sldId id="380" r:id="rId19"/>
    <p:sldId id="429" r:id="rId20"/>
    <p:sldId id="430" r:id="rId21"/>
  </p:sldIdLst>
  <p:sldSz cx="9144000" cy="6858000" type="screen4x3"/>
  <p:notesSz cx="6780213" cy="9910763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000"/>
    <a:srgbClr val="66FFFF"/>
    <a:srgbClr val="66CCFF"/>
    <a:srgbClr val="33CCFF"/>
    <a:srgbClr val="0099FF"/>
    <a:srgbClr val="E5F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 autoAdjust="0"/>
    <p:restoredTop sz="98859" autoAdjust="0"/>
  </p:normalViewPr>
  <p:slideViewPr>
    <p:cSldViewPr>
      <p:cViewPr varScale="1">
        <p:scale>
          <a:sx n="107" d="100"/>
          <a:sy n="107" d="100"/>
        </p:scale>
        <p:origin x="-330" y="-96"/>
      </p:cViewPr>
      <p:guideLst>
        <p:guide orient="horz" pos="2160"/>
        <p:guide pos="288"/>
      </p:guideLst>
    </p:cSldViewPr>
  </p:slideViewPr>
  <p:outlineViewPr>
    <p:cViewPr>
      <p:scale>
        <a:sx n="33" d="100"/>
        <a:sy n="33" d="100"/>
      </p:scale>
      <p:origin x="0" y="1044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546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750" y="941546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04C7E0C-1190-4F72-A260-53922E41B7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4539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2950"/>
            <a:ext cx="4954587" cy="3716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706938"/>
            <a:ext cx="4973637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546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1546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C13EC7F-03CD-460D-9DD9-629AD6B90D0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51901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ualogo_spot_typ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304800" y="304800"/>
            <a:ext cx="1676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81200"/>
            <a:ext cx="6546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19200" y="3429000"/>
            <a:ext cx="6530975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AU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61948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550734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6688" y="304800"/>
            <a:ext cx="19177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602288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727727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04800"/>
            <a:ext cx="510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92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73600" y="1371600"/>
            <a:ext cx="3760788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73600" y="3657600"/>
            <a:ext cx="3760788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826547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04800"/>
            <a:ext cx="510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92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1371600"/>
            <a:ext cx="3760788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59605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698404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570314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9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1371600"/>
            <a:ext cx="3760788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688088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521323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364539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7179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1257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2540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0" y="304800"/>
            <a:ext cx="5105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EEE Dept &amp; CSSIP</a:t>
            </a:r>
            <a:br>
              <a:rPr lang="en-AU" altLang="en-US" smtClean="0"/>
            </a:br>
            <a:r>
              <a:rPr lang="en-AU" altLang="en-US" smtClean="0"/>
              <a:t>– Signal Processing Group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7238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2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</p:sldLayoutIdLst>
  <p:transition/>
  <p:txStyles>
    <p:titleStyle>
      <a:lvl1pPr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2pPr>
      <a:lvl3pPr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3pPr>
      <a:lvl4pPr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4pPr>
      <a:lvl5pPr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5pPr>
      <a:lvl6pPr marL="457200"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6pPr>
      <a:lvl7pPr marL="914400"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7pPr>
      <a:lvl8pPr marL="1371600"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8pPr>
      <a:lvl9pPr marL="1828800" algn="l" rtl="0" eaLnBrk="0" fontAlgn="base" hangingPunct="0">
        <a:lnSpc>
          <a:spcPct val="84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mic Sans MS" pitchFamily="66" charset="0"/>
        </a:defRPr>
      </a:lvl9pPr>
    </p:titleStyle>
    <p:bodyStyle>
      <a:lvl1pPr marL="285750" indent="-28575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857250" indent="-28575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–"/>
        <a:defRPr sz="2400">
          <a:solidFill>
            <a:schemeClr val="bg2"/>
          </a:solidFill>
          <a:latin typeface="+mn-lt"/>
        </a:defRPr>
      </a:lvl2pPr>
      <a:lvl3pPr marL="1238250" indent="-1905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SzPct val="65000"/>
        <a:buFont typeface="Monotype Sorts" charset="0"/>
        <a:buChar char="w"/>
        <a:defRPr>
          <a:solidFill>
            <a:schemeClr val="bg2"/>
          </a:solidFill>
          <a:latin typeface="+mn-lt"/>
        </a:defRPr>
      </a:lvl3pPr>
      <a:lvl4pPr marL="16954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SzPct val="60000"/>
        <a:buFont typeface="Monotype Sorts" charset="0"/>
        <a:buChar char="n"/>
        <a:defRPr sz="1600">
          <a:solidFill>
            <a:schemeClr val="bg2"/>
          </a:solidFill>
          <a:latin typeface="+mn-lt"/>
        </a:defRPr>
      </a:lvl4pPr>
      <a:lvl5pPr marL="21145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5pPr>
      <a:lvl6pPr marL="25717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6pPr>
      <a:lvl7pPr marL="30289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7pPr>
      <a:lvl8pPr marL="34861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8pPr>
      <a:lvl9pPr marL="3943350" indent="-22860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wmf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1285875"/>
            <a:ext cx="7534275" cy="914400"/>
          </a:xfrm>
        </p:spPr>
        <p:txBody>
          <a:bodyPr/>
          <a:lstStyle/>
          <a:p>
            <a:pPr algn="ctr"/>
            <a:r>
              <a:rPr lang="en-AU" altLang="en-US" dirty="0" smtClean="0"/>
              <a:t>Phased Arrays – An Introduction</a:t>
            </a:r>
            <a:endParaRPr lang="en-AU" altLang="en-US" sz="20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31640" y="2564904"/>
            <a:ext cx="7572375" cy="857250"/>
          </a:xfrm>
        </p:spPr>
        <p:txBody>
          <a:bodyPr/>
          <a:lstStyle/>
          <a:p>
            <a:pPr lvl="1" algn="ctr">
              <a:lnSpc>
                <a:spcPct val="85000"/>
              </a:lnSpc>
              <a:buFontTx/>
              <a:buNone/>
            </a:pPr>
            <a:r>
              <a:rPr lang="en-AU" altLang="en-US" sz="2000" dirty="0" smtClean="0">
                <a:solidFill>
                  <a:srgbClr val="000000"/>
                </a:solidFill>
              </a:rPr>
              <a:t> Emeritus Prof Doug </a:t>
            </a:r>
            <a:r>
              <a:rPr lang="en-AU" altLang="en-US" sz="2000" dirty="0" err="1" smtClean="0">
                <a:solidFill>
                  <a:srgbClr val="000000"/>
                </a:solidFill>
              </a:rPr>
              <a:t>Gray</a:t>
            </a:r>
            <a:r>
              <a:rPr lang="en-AU" altLang="en-US" sz="2000" dirty="0" smtClean="0">
                <a:solidFill>
                  <a:srgbClr val="000000"/>
                </a:solidFill>
              </a:rPr>
              <a:t>, </a:t>
            </a:r>
          </a:p>
          <a:p>
            <a:pPr lvl="1" algn="ctr">
              <a:lnSpc>
                <a:spcPct val="85000"/>
              </a:lnSpc>
              <a:buFontTx/>
              <a:buNone/>
            </a:pPr>
            <a:r>
              <a:rPr lang="en-AU" altLang="en-US" sz="2000" dirty="0" smtClean="0">
                <a:solidFill>
                  <a:srgbClr val="000000"/>
                </a:solidFill>
              </a:rPr>
              <a:t>University of Adelaide</a:t>
            </a:r>
          </a:p>
        </p:txBody>
      </p:sp>
      <p:pic>
        <p:nvPicPr>
          <p:cNvPr id="3076" name="Picture 14" descr="ualogo_spot_typ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304800" y="304800"/>
            <a:ext cx="1676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0" descr="MultiplePlaneWaveArrival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565400"/>
            <a:ext cx="2005012" cy="2022475"/>
          </a:xfrm>
          <a:noFill/>
        </p:spPr>
      </p:pic>
      <p:grpSp>
        <p:nvGrpSpPr>
          <p:cNvPr id="3078" name="Group 18"/>
          <p:cNvGrpSpPr>
            <a:grpSpLocks/>
          </p:cNvGrpSpPr>
          <p:nvPr/>
        </p:nvGrpSpPr>
        <p:grpSpPr bwMode="auto">
          <a:xfrm>
            <a:off x="6588125" y="3644900"/>
            <a:ext cx="2160588" cy="2160588"/>
            <a:chOff x="3024" y="1248"/>
            <a:chExt cx="1200" cy="816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344"/>
              <a:ext cx="691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Line 10"/>
            <p:cNvSpPr>
              <a:spLocks noChangeShapeType="1"/>
            </p:cNvSpPr>
            <p:nvPr/>
          </p:nvSpPr>
          <p:spPr bwMode="auto">
            <a:xfrm>
              <a:off x="3024" y="2064"/>
              <a:ext cx="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  <p:sp>
          <p:nvSpPr>
            <p:cNvPr id="3082" name="Line 11"/>
            <p:cNvSpPr>
              <a:spLocks noChangeShapeType="1"/>
            </p:cNvSpPr>
            <p:nvPr/>
          </p:nvSpPr>
          <p:spPr bwMode="auto">
            <a:xfrm flipV="1">
              <a:off x="3600" y="1296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  <p:sp>
          <p:nvSpPr>
            <p:cNvPr id="3083" name="Arc 12"/>
            <p:cNvSpPr>
              <a:spLocks/>
            </p:cNvSpPr>
            <p:nvPr/>
          </p:nvSpPr>
          <p:spPr bwMode="auto">
            <a:xfrm>
              <a:off x="3600" y="1248"/>
              <a:ext cx="144" cy="33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AU"/>
            </a:p>
          </p:txBody>
        </p:sp>
        <p:sp>
          <p:nvSpPr>
            <p:cNvPr id="3084" name="Line 13"/>
            <p:cNvSpPr>
              <a:spLocks noChangeShapeType="1"/>
            </p:cNvSpPr>
            <p:nvPr/>
          </p:nvSpPr>
          <p:spPr bwMode="auto">
            <a:xfrm>
              <a:off x="3744" y="1432"/>
              <a:ext cx="48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AU"/>
            </a:p>
          </p:txBody>
        </p:sp>
      </p:grpSp>
      <p:sp>
        <p:nvSpPr>
          <p:cNvPr id="3079" name="Rectangle 1"/>
          <p:cNvSpPr>
            <a:spLocks noChangeArrowheads="1"/>
          </p:cNvSpPr>
          <p:nvPr/>
        </p:nvSpPr>
        <p:spPr bwMode="auto">
          <a:xfrm>
            <a:off x="304800" y="4789488"/>
            <a:ext cx="7363544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FF0000"/>
                </a:solidFill>
              </a:rPr>
              <a:t>Key References :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FF0000"/>
                </a:solidFill>
              </a:rPr>
              <a:t>H.L. van Trees “Optimum Array Processing”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FF0000"/>
                </a:solidFill>
              </a:rPr>
              <a:t>C.W. </a:t>
            </a:r>
            <a:r>
              <a:rPr lang="en-AU" altLang="en-US" sz="2000" b="0" dirty="0" err="1">
                <a:solidFill>
                  <a:srgbClr val="FF0000"/>
                </a:solidFill>
              </a:rPr>
              <a:t>Therrien</a:t>
            </a:r>
            <a:r>
              <a:rPr lang="en-AU" altLang="en-US" sz="2000" b="0" dirty="0">
                <a:solidFill>
                  <a:srgbClr val="FF0000"/>
                </a:solidFill>
              </a:rPr>
              <a:t> “Discrete Random Signals and Statistical Signal Processing</a:t>
            </a:r>
            <a:r>
              <a:rPr lang="en-AU" altLang="en-US" sz="2000" b="0" dirty="0" smtClean="0">
                <a:solidFill>
                  <a:srgbClr val="FF0000"/>
                </a:solidFill>
              </a:rPr>
              <a:t>”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AU" altLang="en-US" sz="2000" b="0" dirty="0" smtClean="0">
                <a:solidFill>
                  <a:srgbClr val="FF0000"/>
                </a:solidFill>
              </a:rPr>
              <a:t>Unpublished notes “</a:t>
            </a:r>
            <a:r>
              <a:rPr lang="en-AU" altLang="en-US" sz="2000" b="0" dirty="0" err="1" smtClean="0">
                <a:solidFill>
                  <a:srgbClr val="FF0000"/>
                </a:solidFill>
              </a:rPr>
              <a:t>Beamforming</a:t>
            </a:r>
            <a:r>
              <a:rPr lang="en-AU" altLang="en-US" sz="2000" b="0" dirty="0" smtClean="0">
                <a:solidFill>
                  <a:srgbClr val="FF0000"/>
                </a:solidFill>
              </a:rPr>
              <a:t> and Array Processing”</a:t>
            </a:r>
            <a:endParaRPr lang="en-AU" altLang="en-US" sz="20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468665B-DDF0-4E34-BEBB-38B0F700F745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19075" y="252413"/>
            <a:ext cx="7089775" cy="603250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pPr eaLnBrk="1" hangingPunct="1"/>
            <a:r>
              <a:rPr lang="en-US" altLang="en-US" dirty="0" smtClean="0">
                <a:latin typeface="Comic Sans MS" pitchFamily="66" charset="0"/>
                <a:cs typeface="Times New Roman" pitchFamily="18" charset="0"/>
              </a:rPr>
              <a:t>CEA-FAR Active Phased Array Radar</a:t>
            </a:r>
            <a:endParaRPr lang="en-AU" altLang="en-US" dirty="0" smtClean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850" y="1149350"/>
            <a:ext cx="4320158" cy="199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 smtClean="0">
                <a:solidFill>
                  <a:srgbClr val="140000"/>
                </a:solidFill>
                <a:latin typeface="Comic Sans MS" pitchFamily="66" charset="0"/>
              </a:rPr>
              <a:t>CEA-FAR Multi-function Radar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 smtClean="0">
                <a:solidFill>
                  <a:srgbClr val="140000"/>
                </a:solidFill>
                <a:latin typeface="Comic Sans MS" pitchFamily="66" charset="0"/>
              </a:rPr>
              <a:t>S-Band (~3GHz)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 smtClean="0">
                <a:solidFill>
                  <a:srgbClr val="140000"/>
                </a:solidFill>
                <a:latin typeface="Comic Sans MS" pitchFamily="66" charset="0"/>
              </a:rPr>
              <a:t>Active Phased Array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 smtClean="0">
                <a:solidFill>
                  <a:srgbClr val="140000"/>
                </a:solidFill>
                <a:latin typeface="Comic Sans MS" pitchFamily="66" charset="0"/>
              </a:rPr>
              <a:t>3D </a:t>
            </a:r>
            <a:r>
              <a:rPr lang="en-AU" altLang="en-US" sz="2000" b="0" dirty="0" err="1" smtClean="0">
                <a:solidFill>
                  <a:srgbClr val="140000"/>
                </a:solidFill>
                <a:latin typeface="Comic Sans MS" pitchFamily="66" charset="0"/>
              </a:rPr>
              <a:t>beamforming</a:t>
            </a:r>
            <a:endParaRPr lang="en-AU" altLang="en-US" sz="2000" b="0" dirty="0">
              <a:solidFill>
                <a:srgbClr val="140000"/>
              </a:solidFill>
              <a:latin typeface="Comic Sans MS" pitchFamily="66" charset="0"/>
            </a:endParaRPr>
          </a:p>
        </p:txBody>
      </p:sp>
      <p:pic>
        <p:nvPicPr>
          <p:cNvPr id="5" name="Picture 4" descr="CEAExter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980727"/>
            <a:ext cx="3168352" cy="2998667"/>
          </a:xfrm>
          <a:prstGeom prst="rect">
            <a:avLst/>
          </a:prstGeom>
        </p:spPr>
      </p:pic>
      <p:pic>
        <p:nvPicPr>
          <p:cNvPr id="6" name="Picture 5" descr="CEAInter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428999"/>
            <a:ext cx="4248472" cy="282125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030538" y="6432550"/>
            <a:ext cx="3081337" cy="28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B5DA4B-D290-4DD2-8D4E-75AF5C2AD6AD}" type="slidenum">
              <a:rPr lang="en-AU" altLang="en-US" sz="1400">
                <a:solidFill>
                  <a:srgbClr val="003399"/>
                </a:solidFill>
                <a:latin typeface="Arial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en-AU" altLang="en-US" sz="1400">
              <a:solidFill>
                <a:srgbClr val="003399"/>
              </a:solidFill>
              <a:latin typeface="Arial" pitchFamily="34" charset="0"/>
            </a:endParaRPr>
          </a:p>
        </p:txBody>
      </p:sp>
      <p:pic>
        <p:nvPicPr>
          <p:cNvPr id="11267" name="Picture 2" descr="pave-paws-DFST8206016_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05000"/>
            <a:ext cx="5638800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5987" name="Rectangle 3"/>
          <p:cNvSpPr>
            <a:spLocks noChangeArrowheads="1"/>
          </p:cNvSpPr>
          <p:nvPr/>
        </p:nvSpPr>
        <p:spPr bwMode="auto">
          <a:xfrm>
            <a:off x="228600" y="10160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Ground based Surveillance or </a:t>
            </a:r>
            <a:b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Early Warning  Radar Example</a:t>
            </a: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152400" y="1676400"/>
            <a:ext cx="3124200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Peak Power 1,792 active elements at 325 watts = 582.4 kilowatts (kW)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Duty Factor 25% (11% search, 14% track)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Average Power 145.6 kW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Effective Transmit Gain 37.92 decibel (dB)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Active Radar Diameter 22.1 meters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Frequency 420 megahertz (MHz) to 450 MHz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Radar Detection Range 5,556 kilometers (3,000 nautical miles)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Wavelength 0.69 meters at 435 MHz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Sidelobes -20 dB (first), -30 dB (second),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-38 dB (root mean square)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Face Tilt  20 degrees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Number of Faces 2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200">
                <a:solidFill>
                  <a:schemeClr val="bg2"/>
                </a:solidFill>
              </a:rPr>
              <a:t>3 dB Beam Width 2.2 degrees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3048000" y="6415088"/>
            <a:ext cx="3081338" cy="28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>
                <a:solidFill>
                  <a:schemeClr val="tx1"/>
                </a:solidFill>
                <a:latin typeface="Arial Narrow" pitchFamily="34" charset="0"/>
              </a:rPr>
              <a:t>Synthetic Aperture Radar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333375"/>
            <a:ext cx="5105400" cy="458788"/>
          </a:xfrm>
          <a:noFill/>
        </p:spPr>
        <p:txBody>
          <a:bodyPr/>
          <a:lstStyle/>
          <a:p>
            <a:r>
              <a:rPr lang="en-US" altLang="en-US" dirty="0" smtClean="0"/>
              <a:t>Synthetic Aperture Radar</a:t>
            </a:r>
            <a:endParaRPr lang="en-AU" altLang="en-US" dirty="0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1104900"/>
            <a:ext cx="8486775" cy="20431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AU" altLang="en-US" smtClean="0"/>
              <a:t>R</a:t>
            </a:r>
          </a:p>
          <a:p>
            <a:pPr>
              <a:buFont typeface="Wingdings" pitchFamily="2" charset="2"/>
              <a:buNone/>
            </a:pPr>
            <a:endParaRPr lang="en-AU" altLang="en-US" smtClean="0"/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981075"/>
            <a:ext cx="8715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C37B8F-3504-470C-A86E-6F02CCEF412E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441700" cy="685800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r>
              <a:rPr lang="en-AU" altLang="en-US" smtClean="0"/>
              <a:t>Sonobuoy Array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AU" altLang="en-US" sz="1800" smtClean="0"/>
              <a:t>             </a:t>
            </a:r>
          </a:p>
        </p:txBody>
      </p:sp>
      <p:pic>
        <p:nvPicPr>
          <p:cNvPr id="12293" name="Picture 6" descr="Barr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263" y="1033463"/>
            <a:ext cx="5443537" cy="25971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2895600" y="1843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2295" name="Picture 8" descr="Barra_deployment_000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41800" y="3421063"/>
            <a:ext cx="4708525" cy="30035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06FF36F-C26D-4EEE-89F6-265A16DF4067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86300" cy="723900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pPr eaLnBrk="1" hangingPunct="1"/>
            <a:r>
              <a:rPr lang="en-AU" altLang="en-US" smtClean="0"/>
              <a:t>Radio-Astronomy Array</a:t>
            </a:r>
          </a:p>
        </p:txBody>
      </p:sp>
      <p:pic>
        <p:nvPicPr>
          <p:cNvPr id="13316" name="Picture 3" descr="australia telescope aeri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1900" y="1219200"/>
            <a:ext cx="6459538" cy="4951413"/>
          </a:xfr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68A2861A-7711-4734-9688-CAF47DF136A2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257425" cy="611187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pPr eaLnBrk="1" hangingPunct="1"/>
            <a:r>
              <a:rPr lang="en-US" altLang="en-US" dirty="0" smtClean="0">
                <a:latin typeface="Comic Sans MS" pitchFamily="66" charset="0"/>
                <a:cs typeface="Times New Roman" pitchFamily="18" charset="0"/>
              </a:rPr>
              <a:t>GPS Array </a:t>
            </a:r>
            <a:endParaRPr lang="en-AU" altLang="en-US" dirty="0" smtClean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4340" name="Picture 5"/>
          <p:cNvPicPr>
            <a:picLocks noGrp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275" y="1663700"/>
            <a:ext cx="8205788" cy="2016125"/>
          </a:xfrm>
        </p:spPr>
      </p:pic>
      <p:pic>
        <p:nvPicPr>
          <p:cNvPr id="14341" name="Picture 7" descr="PIC00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9063" y="4078288"/>
            <a:ext cx="4167187" cy="2216150"/>
          </a:xfr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99051B-5847-45D7-9E02-E6F22B5FB169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219075" y="252413"/>
            <a:ext cx="7737301" cy="603250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pPr eaLnBrk="1" hangingPunct="1"/>
            <a:r>
              <a:rPr lang="en-US" altLang="en-US" dirty="0" smtClean="0">
                <a:latin typeface="Comic Sans MS" pitchFamily="66" charset="0"/>
                <a:cs typeface="Times New Roman" pitchFamily="18" charset="0"/>
              </a:rPr>
              <a:t>Slotted Waveguide – Not a Phased Array</a:t>
            </a:r>
            <a:endParaRPr lang="en-AU" altLang="en-US" dirty="0" smtClean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6388" name="Picture 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076325"/>
            <a:ext cx="8372475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CC4DDA7-6224-4714-9180-3E89E31ABCCB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5105400" cy="409575"/>
          </a:xfrm>
        </p:spPr>
        <p:txBody>
          <a:bodyPr/>
          <a:lstStyle/>
          <a:p>
            <a:r>
              <a:rPr lang="en-AU" altLang="en-US" smtClean="0"/>
              <a:t>Phased Arrays Advantages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486775" cy="46085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z="2400" smtClean="0">
                <a:cs typeface="Times New Roman" pitchFamily="18" charset="0"/>
              </a:rPr>
              <a:t>	</a:t>
            </a:r>
            <a:r>
              <a:rPr lang="en-US" altLang="en-US" sz="2000" smtClean="0">
                <a:cs typeface="Times New Roman" pitchFamily="18" charset="0"/>
              </a:rPr>
              <a:t>Independent control of amplitude and phase 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Less radiating power per element – transmit power distributed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Rapid scan – extreme agility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Ability to dwell on particular targets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Reduced weight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Control of beampattern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Reduced RCS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Distributed failure 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		– graceful degradation</a:t>
            </a:r>
          </a:p>
          <a:p>
            <a:pPr>
              <a:buFont typeface="Wingdings" pitchFamily="2" charset="2"/>
              <a:buNone/>
            </a:pPr>
            <a:r>
              <a:rPr lang="en-US" altLang="en-US" sz="2000" smtClean="0">
                <a:cs typeface="Times New Roman" pitchFamily="18" charset="0"/>
              </a:rPr>
              <a:t>    Clutter mitigation</a:t>
            </a:r>
            <a:endParaRPr lang="en-AU" altLang="en-US" sz="2000" smtClean="0">
              <a:cs typeface="Times New Roman" pitchFamily="18" charset="0"/>
            </a:endParaRPr>
          </a:p>
        </p:txBody>
      </p:sp>
      <p:pic>
        <p:nvPicPr>
          <p:cNvPr id="1843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284538"/>
            <a:ext cx="4081462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BD43F8C-25D4-4F47-A180-648C9C1DB2CE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4248150" cy="865188"/>
          </a:xfrm>
        </p:spPr>
        <p:txBody>
          <a:bodyPr/>
          <a:lstStyle/>
          <a:p>
            <a:r>
              <a:rPr lang="en-AU" altLang="en-US" smtClean="0"/>
              <a:t>Phased Arrays Disadvantages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79388" y="1196975"/>
            <a:ext cx="8486775" cy="469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800100" indent="-34290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200150" indent="-28575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Grating lobes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	Spacing less than </a:t>
            </a:r>
            <a:r>
              <a:rPr lang="en-US" altLang="en-US" sz="2000" b="0">
                <a:latin typeface="Symbol" pitchFamily="18" charset="2"/>
                <a:cs typeface="Times New Roman" pitchFamily="18" charset="0"/>
              </a:rPr>
              <a:t>l</a:t>
            </a:r>
            <a:r>
              <a:rPr lang="en-US" altLang="en-US" sz="2000" b="0">
                <a:cs typeface="Times New Roman" pitchFamily="18" charset="0"/>
              </a:rPr>
              <a:t>/2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Mutual coupling</a:t>
            </a:r>
          </a:p>
          <a:p>
            <a:pPr lvl="2">
              <a:buSzTx/>
              <a:buFontTx/>
              <a:buNone/>
            </a:pPr>
            <a:r>
              <a:rPr lang="en-US" altLang="en-US" sz="2000" b="0">
                <a:cs typeface="Times New Roman" pitchFamily="18" charset="0"/>
              </a:rPr>
              <a:t>Degradation of beam pattern</a:t>
            </a:r>
          </a:p>
          <a:p>
            <a:pPr lvl="2">
              <a:buSzTx/>
              <a:buFontTx/>
              <a:buNone/>
            </a:pPr>
            <a:r>
              <a:rPr lang="en-US" altLang="en-US" sz="2000" b="0">
                <a:cs typeface="Times New Roman" pitchFamily="18" charset="0"/>
              </a:rPr>
              <a:t>Blind angles</a:t>
            </a:r>
          </a:p>
          <a:p>
            <a:pPr lvl="2">
              <a:buSzTx/>
              <a:buFontTx/>
              <a:buNone/>
            </a:pPr>
            <a:r>
              <a:rPr lang="en-US" altLang="en-US" sz="2000" b="0">
                <a:cs typeface="Times New Roman" pitchFamily="18" charset="0"/>
              </a:rPr>
              <a:t>Different at edges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More complex 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Beamwidth and gain change with look angle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60 degree sector 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Beam stabilisation required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Element calibration required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US" altLang="en-US" sz="2000" b="0">
                <a:cs typeface="Times New Roman" pitchFamily="18" charset="0"/>
              </a:rPr>
              <a:t>	Off boresight polarimetry issues</a:t>
            </a:r>
            <a:endParaRPr lang="en-AU" altLang="en-US" sz="2000" b="0">
              <a:cs typeface="Times New Roman" pitchFamily="18" charset="0"/>
            </a:endParaRPr>
          </a:p>
        </p:txBody>
      </p:sp>
      <p:grpSp>
        <p:nvGrpSpPr>
          <p:cNvPr id="19461" name="Group 11"/>
          <p:cNvGrpSpPr>
            <a:grpSpLocks/>
          </p:cNvGrpSpPr>
          <p:nvPr/>
        </p:nvGrpSpPr>
        <p:grpSpPr bwMode="auto">
          <a:xfrm>
            <a:off x="6469063" y="3860800"/>
            <a:ext cx="2674937" cy="2592388"/>
            <a:chOff x="3598" y="690"/>
            <a:chExt cx="1904" cy="1916"/>
          </a:xfrm>
        </p:grpSpPr>
        <p:pic>
          <p:nvPicPr>
            <p:cNvPr id="19465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4" y="1490"/>
              <a:ext cx="1788" cy="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19466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8" y="690"/>
              <a:ext cx="1860" cy="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7164388" y="6381750"/>
            <a:ext cx="17256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 Narrow" pitchFamily="34" charset="0"/>
              </a:rPr>
              <a:t>From Stimson</a:t>
            </a:r>
          </a:p>
        </p:txBody>
      </p:sp>
      <p:pic>
        <p:nvPicPr>
          <p:cNvPr id="19463" name="Picture 4" descr="MutualCoupl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205038"/>
            <a:ext cx="4413250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C:\Users\dgray\Documents\ArrayProcFigs\BeamPatts\BroadsideBPAliasing.ep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60350"/>
            <a:ext cx="3024187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AE06404-1603-4230-8162-BC7C1F05F9B8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483" name="Oval 6"/>
          <p:cNvSpPr>
            <a:spLocks noChangeArrowheads="1"/>
          </p:cNvSpPr>
          <p:nvPr/>
        </p:nvSpPr>
        <p:spPr bwMode="auto">
          <a:xfrm>
            <a:off x="1704975" y="2371725"/>
            <a:ext cx="3324225" cy="2400300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r>
              <a:rPr lang="en-US" altLang="en-US" smtClean="0"/>
              <a:t>Systems Aspects - sonar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539875"/>
            <a:ext cx="7624763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872" y="260648"/>
            <a:ext cx="5328592" cy="459904"/>
          </a:xfrm>
        </p:spPr>
        <p:txBody>
          <a:bodyPr/>
          <a:lstStyle/>
          <a:p>
            <a:r>
              <a:rPr lang="en-AU" dirty="0" smtClean="0"/>
              <a:t>Adelaide – South Australia</a:t>
            </a:r>
            <a:endParaRPr lang="en-AU" dirty="0"/>
          </a:p>
        </p:txBody>
      </p:sp>
      <p:pic>
        <p:nvPicPr>
          <p:cNvPr id="6" name="Picture 5" descr="Austral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2089032" cy="1876571"/>
          </a:xfrm>
          <a:prstGeom prst="rect">
            <a:avLst/>
          </a:prstGeom>
        </p:spPr>
      </p:pic>
      <p:pic>
        <p:nvPicPr>
          <p:cNvPr id="7" name="Picture 6" descr="SthAustral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980728"/>
            <a:ext cx="3024336" cy="1814602"/>
          </a:xfrm>
          <a:prstGeom prst="rect">
            <a:avLst/>
          </a:prstGeom>
        </p:spPr>
      </p:pic>
      <p:pic>
        <p:nvPicPr>
          <p:cNvPr id="8" name="Picture 7" descr="AdelaideAeri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268760"/>
            <a:ext cx="2688299" cy="2016224"/>
          </a:xfrm>
          <a:prstGeom prst="rect">
            <a:avLst/>
          </a:prstGeom>
        </p:spPr>
      </p:pic>
      <p:pic>
        <p:nvPicPr>
          <p:cNvPr id="9" name="Picture 8" descr="AdelaideVist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0702" y="2996952"/>
            <a:ext cx="2813426" cy="1584176"/>
          </a:xfrm>
          <a:prstGeom prst="rect">
            <a:avLst/>
          </a:prstGeom>
        </p:spPr>
      </p:pic>
      <p:pic>
        <p:nvPicPr>
          <p:cNvPr id="10" name="Picture 9" descr="UoAv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3356992"/>
            <a:ext cx="2304256" cy="1542518"/>
          </a:xfrm>
          <a:prstGeom prst="rect">
            <a:avLst/>
          </a:prstGeom>
        </p:spPr>
      </p:pic>
      <p:pic>
        <p:nvPicPr>
          <p:cNvPr id="11" name="Picture 10" descr="Glenel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5157192"/>
            <a:ext cx="2418832" cy="1368152"/>
          </a:xfrm>
          <a:prstGeom prst="rect">
            <a:avLst/>
          </a:prstGeom>
        </p:spPr>
      </p:pic>
      <p:pic>
        <p:nvPicPr>
          <p:cNvPr id="12" name="Picture 11" descr="Vineyard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43808" y="4797152"/>
            <a:ext cx="2667000" cy="1714500"/>
          </a:xfrm>
          <a:prstGeom prst="rect">
            <a:avLst/>
          </a:prstGeom>
        </p:spPr>
      </p:pic>
      <p:pic>
        <p:nvPicPr>
          <p:cNvPr id="13" name="Picture 12" descr="Koal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0152" y="3429000"/>
            <a:ext cx="2016224" cy="1608446"/>
          </a:xfrm>
          <a:prstGeom prst="rect">
            <a:avLst/>
          </a:prstGeom>
        </p:spPr>
      </p:pic>
      <p:pic>
        <p:nvPicPr>
          <p:cNvPr id="14" name="Picture 13" descr="Rosella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52120" y="5229200"/>
            <a:ext cx="1662730" cy="1296144"/>
          </a:xfrm>
          <a:prstGeom prst="rect">
            <a:avLst/>
          </a:prstGeom>
        </p:spPr>
      </p:pic>
      <p:pic>
        <p:nvPicPr>
          <p:cNvPr id="15" name="Picture 14" descr="Football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52320" y="5445224"/>
            <a:ext cx="1534597" cy="8640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9D5A60C-0DCA-4E50-B554-CB6CC3481E1A}" type="slidenum">
              <a:rPr lang="en-AU" altLang="en-US" sz="1400">
                <a:solidFill>
                  <a:srgbClr val="003399"/>
                </a:solidFill>
                <a:latin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en-AU" altLang="en-US" sz="1400">
              <a:solidFill>
                <a:srgbClr val="003399"/>
              </a:solidFill>
              <a:latin typeface="Arial" pitchFamily="34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 smtClean="0"/>
              <a:t>Radar System Perspective</a:t>
            </a:r>
          </a:p>
        </p:txBody>
      </p:sp>
      <p:grpSp>
        <p:nvGrpSpPr>
          <p:cNvPr id="21508" name="Group 37"/>
          <p:cNvGrpSpPr>
            <a:grpSpLocks/>
          </p:cNvGrpSpPr>
          <p:nvPr/>
        </p:nvGrpSpPr>
        <p:grpSpPr bwMode="auto">
          <a:xfrm>
            <a:off x="282575" y="1158875"/>
            <a:ext cx="8753475" cy="5222875"/>
            <a:chOff x="169863" y="1136651"/>
            <a:chExt cx="8380411" cy="4679950"/>
          </a:xfrm>
        </p:grpSpPr>
        <p:grpSp>
          <p:nvGrpSpPr>
            <p:cNvPr id="21509" name="Group 38"/>
            <p:cNvGrpSpPr>
              <a:grpSpLocks/>
            </p:cNvGrpSpPr>
            <p:nvPr/>
          </p:nvGrpSpPr>
          <p:grpSpPr bwMode="auto">
            <a:xfrm>
              <a:off x="169863" y="1136651"/>
              <a:ext cx="8380411" cy="4679950"/>
              <a:chOff x="188913" y="1517650"/>
              <a:chExt cx="8380411" cy="4679950"/>
            </a:xfrm>
          </p:grpSpPr>
          <p:sp>
            <p:nvSpPr>
              <p:cNvPr id="21512" name="Line 5"/>
              <p:cNvSpPr>
                <a:spLocks noChangeShapeType="1"/>
              </p:cNvSpPr>
              <p:nvPr/>
            </p:nvSpPr>
            <p:spPr bwMode="auto">
              <a:xfrm>
                <a:off x="7981950" y="2562225"/>
                <a:ext cx="12700" cy="2809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AU"/>
              </a:p>
            </p:txBody>
          </p:sp>
          <p:grpSp>
            <p:nvGrpSpPr>
              <p:cNvPr id="21513" name="Group 42"/>
              <p:cNvGrpSpPr>
                <a:grpSpLocks/>
              </p:cNvGrpSpPr>
              <p:nvPr/>
            </p:nvGrpSpPr>
            <p:grpSpPr bwMode="auto">
              <a:xfrm>
                <a:off x="188913" y="1517650"/>
                <a:ext cx="8380411" cy="4679950"/>
                <a:chOff x="188913" y="1517650"/>
                <a:chExt cx="8380411" cy="4679950"/>
              </a:xfrm>
            </p:grpSpPr>
            <p:grpSp>
              <p:nvGrpSpPr>
                <p:cNvPr id="21514" name="Group 43"/>
                <p:cNvGrpSpPr>
                  <a:grpSpLocks/>
                </p:cNvGrpSpPr>
                <p:nvPr/>
              </p:nvGrpSpPr>
              <p:grpSpPr bwMode="auto">
                <a:xfrm>
                  <a:off x="576263" y="1517650"/>
                  <a:ext cx="7993061" cy="2940050"/>
                  <a:chOff x="576263" y="1517650"/>
                  <a:chExt cx="7993061" cy="2940050"/>
                </a:xfrm>
              </p:grpSpPr>
              <p:grpSp>
                <p:nvGrpSpPr>
                  <p:cNvPr id="21529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576263" y="1517650"/>
                    <a:ext cx="7974012" cy="1182688"/>
                    <a:chOff x="331" y="1140"/>
                    <a:chExt cx="5023" cy="745"/>
                  </a:xfrm>
                </p:grpSpPr>
                <p:sp>
                  <p:nvSpPr>
                    <p:cNvPr id="21539" name="Text Box 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1" y="1172"/>
                      <a:ext cx="771" cy="649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Generate Transmit Signal waveform</a:t>
                      </a:r>
                      <a:r>
                        <a:rPr lang="en-US" altLang="en-US" sz="1100">
                          <a:latin typeface="Times New Roman" pitchFamily="18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21540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63" y="1276"/>
                      <a:ext cx="819" cy="529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Up-convert to transmit frequency</a:t>
                      </a:r>
                    </a:p>
                  </p:txBody>
                </p:sp>
                <p:sp>
                  <p:nvSpPr>
                    <p:cNvPr id="21541" name="Text Box 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523" y="1140"/>
                      <a:ext cx="771" cy="74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Isolate transmit and receive signals</a:t>
                      </a:r>
                    </a:p>
                  </p:txBody>
                </p:sp>
                <p:sp>
                  <p:nvSpPr>
                    <p:cNvPr id="15398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567" y="1324"/>
                      <a:ext cx="771" cy="393"/>
                    </a:xfrm>
                    <a:prstGeom prst="rect">
                      <a:avLst/>
                    </a:pr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en-US" sz="1500" dirty="0" smtClean="0">
                          <a:solidFill>
                            <a:schemeClr val="bg2"/>
                          </a:solidFill>
                          <a:latin typeface="Times New Roman" pitchFamily="18" charset="0"/>
                        </a:rPr>
                        <a:t>Antenna or phased array </a:t>
                      </a:r>
                    </a:p>
                  </p:txBody>
                </p:sp>
                <p:sp>
                  <p:nvSpPr>
                    <p:cNvPr id="21543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583" y="1295"/>
                      <a:ext cx="771" cy="505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Signal propagates to scatterers</a:t>
                      </a:r>
                    </a:p>
                  </p:txBody>
                </p:sp>
                <p:sp>
                  <p:nvSpPr>
                    <p:cNvPr id="21544" name="Line 1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126" y="1516"/>
                      <a:ext cx="34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45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06" y="1540"/>
                      <a:ext cx="19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46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26" y="1556"/>
                      <a:ext cx="19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47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63" y="1548"/>
                      <a:ext cx="18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oval" w="sm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</p:grpSp>
              <p:grpSp>
                <p:nvGrpSpPr>
                  <p:cNvPr id="21530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4740275" y="2841625"/>
                    <a:ext cx="3829049" cy="1616075"/>
                    <a:chOff x="2930" y="1934"/>
                    <a:chExt cx="2412" cy="1018"/>
                  </a:xfrm>
                </p:grpSpPr>
                <p:sp>
                  <p:nvSpPr>
                    <p:cNvPr id="21531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63" y="2151"/>
                      <a:ext cx="771" cy="497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Signal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scattered by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target</a:t>
                      </a:r>
                    </a:p>
                  </p:txBody>
                </p:sp>
                <p:sp>
                  <p:nvSpPr>
                    <p:cNvPr id="21532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35" y="2295"/>
                      <a:ext cx="707" cy="217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Clutter</a:t>
                      </a:r>
                    </a:p>
                  </p:txBody>
                </p:sp>
                <p:sp>
                  <p:nvSpPr>
                    <p:cNvPr id="21533" name="Line 2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048" y="1944"/>
                      <a:ext cx="936" cy="0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chemeClr val="bg2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34" name="Line 3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980" y="1934"/>
                      <a:ext cx="0" cy="3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35" name="Line 3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044" y="1950"/>
                      <a:ext cx="8" cy="177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36" name="Line 3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132" y="2646"/>
                      <a:ext cx="0" cy="20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37" name="Text 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930" y="2743"/>
                      <a:ext cx="771" cy="209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Jamming</a:t>
                      </a:r>
                    </a:p>
                  </p:txBody>
                </p:sp>
                <p:sp>
                  <p:nvSpPr>
                    <p:cNvPr id="21538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9" y="2847"/>
                      <a:ext cx="1240" cy="0"/>
                    </a:xfrm>
                    <a:prstGeom prst="line">
                      <a:avLst/>
                    </a:prstGeom>
                    <a:noFill/>
                    <a:ln w="12700" cap="sq">
                      <a:solidFill>
                        <a:schemeClr val="bg2"/>
                      </a:solidFill>
                      <a:round/>
                      <a:headEnd type="none" w="sm" len="sm"/>
                      <a:tailEnd type="triangl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/>
                    <a:lstStyle/>
                    <a:p>
                      <a:endParaRPr lang="en-AU"/>
                    </a:p>
                  </p:txBody>
                </p:sp>
              </p:grpSp>
            </p:grpSp>
            <p:grpSp>
              <p:nvGrpSpPr>
                <p:cNvPr id="21515" name="Group 44"/>
                <p:cNvGrpSpPr>
                  <a:grpSpLocks/>
                </p:cNvGrpSpPr>
                <p:nvPr/>
              </p:nvGrpSpPr>
              <p:grpSpPr bwMode="auto">
                <a:xfrm>
                  <a:off x="188913" y="3768725"/>
                  <a:ext cx="7818436" cy="2428875"/>
                  <a:chOff x="188913" y="3768725"/>
                  <a:chExt cx="7818436" cy="2428875"/>
                </a:xfrm>
              </p:grpSpPr>
              <p:sp>
                <p:nvSpPr>
                  <p:cNvPr id="21516" name="Line 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94650" y="3768725"/>
                    <a:ext cx="12699" cy="68897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21517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8913" y="4608513"/>
                    <a:ext cx="1223962" cy="1589087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Font typeface="Wingdings" pitchFamily="2" charset="2"/>
                      <a:buChar char="§"/>
                      <a:defRPr sz="28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1pPr>
                    <a:lvl2pPr marL="742950" indent="-28575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Char char="–"/>
                      <a:defRPr sz="24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2pPr>
                    <a:lvl3pPr marL="11430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SzPct val="65000"/>
                      <a:buFont typeface="Monotype Sorts" charset="0"/>
                      <a:buChar char="w"/>
                      <a:defRPr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3pPr>
                    <a:lvl4pPr marL="16002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SzPct val="60000"/>
                      <a:buFont typeface="Monotype Sorts" charset="0"/>
                      <a:buChar char="n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4pPr>
                    <a:lvl5pPr marL="20574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5pPr>
                    <a:lvl6pPr marL="25146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6pPr>
                    <a:lvl7pPr marL="29718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7pPr>
                    <a:lvl8pPr marL="34290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8pPr>
                    <a:lvl9pPr marL="38862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Detection</a:t>
                    </a: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Integration</a:t>
                    </a: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CFAR</a:t>
                    </a:r>
                    <a:endParaRPr lang="en-US" altLang="en-US" sz="800">
                      <a:latin typeface="Times New Roman" pitchFamily="18" charset="0"/>
                    </a:endParaRP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Tracking</a:t>
                    </a: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Localisation</a:t>
                    </a: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400">
                        <a:latin typeface="Times New Roman" pitchFamily="18" charset="0"/>
                      </a:rPr>
                      <a:t>Classification</a:t>
                    </a:r>
                  </a:p>
                </p:txBody>
              </p:sp>
              <p:grpSp>
                <p:nvGrpSpPr>
                  <p:cNvPr id="21518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1425575" y="4953000"/>
                    <a:ext cx="4999038" cy="1143000"/>
                    <a:chOff x="898" y="3120"/>
                    <a:chExt cx="3149" cy="720"/>
                  </a:xfrm>
                </p:grpSpPr>
                <p:sp>
                  <p:nvSpPr>
                    <p:cNvPr id="21521" name="Rectangle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08" y="3120"/>
                      <a:ext cx="2952" cy="72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 w="12700" cap="sq">
                      <a:solidFill>
                        <a:schemeClr val="bg2"/>
                      </a:solidFill>
                      <a:miter lim="800000"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en-US" sz="1800">
                        <a:solidFill>
                          <a:schemeClr val="tx1"/>
                        </a:solidFill>
                        <a:latin typeface="Arial" pitchFamily="34" charset="0"/>
                      </a:endParaRPr>
                    </a:p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en-US" sz="1800">
                        <a:solidFill>
                          <a:schemeClr val="tx1"/>
                        </a:solidFill>
                        <a:latin typeface="Arial" pitchFamily="34" charset="0"/>
                      </a:endParaRPr>
                    </a:p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en-US" sz="1800">
                        <a:solidFill>
                          <a:schemeClr val="tx1"/>
                        </a:solidFill>
                        <a:latin typeface="Arial" pitchFamily="34" charset="0"/>
                      </a:endParaRPr>
                    </a:p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60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Signal Processing</a:t>
                      </a:r>
                    </a:p>
                  </p:txBody>
                </p:sp>
                <p:sp>
                  <p:nvSpPr>
                    <p:cNvPr id="21522" name="Line 1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86" y="3479"/>
                      <a:ext cx="161" cy="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23" name="Text Box 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07" y="3239"/>
                      <a:ext cx="771" cy="425"/>
                    </a:xfrm>
                    <a:prstGeom prst="rect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Doppler processing</a:t>
                      </a:r>
                    </a:p>
                  </p:txBody>
                </p:sp>
                <p:sp>
                  <p:nvSpPr>
                    <p:cNvPr id="21524" name="Text Box 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11" y="3247"/>
                      <a:ext cx="771" cy="401"/>
                    </a:xfrm>
                    <a:prstGeom prst="rect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Font typeface="Wingdings" pitchFamily="2" charset="2"/>
                        <a:buChar char="§"/>
                        <a:defRPr sz="28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1pPr>
                      <a:lvl2pPr marL="742950" indent="-28575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–"/>
                        <a:defRPr sz="24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2pPr>
                      <a:lvl3pPr marL="11430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5000"/>
                        <a:buFont typeface="Monotype Sorts" charset="0"/>
                        <a:buChar char="w"/>
                        <a:defRPr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3pPr>
                      <a:lvl4pPr marL="16002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SzPct val="60000"/>
                        <a:buFont typeface="Monotype Sorts" charset="0"/>
                        <a:buChar char="n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4pPr>
                      <a:lvl5pPr marL="2057400" indent="-228600" eaLnBrk="0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5pPr>
                      <a:lvl6pPr marL="25146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6pPr>
                      <a:lvl7pPr marL="29718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7pPr>
                      <a:lvl8pPr marL="34290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8pPr>
                      <a:lvl9pPr marL="3886200" indent="-228600" eaLnBrk="0" fontAlgn="base" hangingPunct="0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har char="»"/>
                        <a:defRPr sz="1600">
                          <a:solidFill>
                            <a:schemeClr val="bg2"/>
                          </a:solidFill>
                          <a:latin typeface="Comic Sans MS" pitchFamily="66" charset="0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500">
                          <a:latin typeface="Times New Roman" pitchFamily="18" charset="0"/>
                        </a:rPr>
                        <a:t>Range processing</a:t>
                      </a:r>
                    </a:p>
                  </p:txBody>
                </p:sp>
                <p:sp>
                  <p:nvSpPr>
                    <p:cNvPr id="15381" name="Text 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99" y="3263"/>
                      <a:ext cx="771" cy="361"/>
                    </a:xfrm>
                    <a:prstGeom prst="rect">
                      <a:avLst/>
                    </a:pr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en-US" sz="1500" dirty="0" err="1" smtClean="0">
                          <a:solidFill>
                            <a:schemeClr val="bg2"/>
                          </a:solidFill>
                          <a:latin typeface="Times New Roman" pitchFamily="18" charset="0"/>
                        </a:rPr>
                        <a:t>Beamform</a:t>
                      </a:r>
                      <a:r>
                        <a:rPr lang="en-US" altLang="en-US" sz="1500" dirty="0" smtClean="0">
                          <a:solidFill>
                            <a:schemeClr val="bg2"/>
                          </a:solidFill>
                          <a:latin typeface="Times New Roman" pitchFamily="18" charset="0"/>
                        </a:rPr>
                        <a:t> on receive</a:t>
                      </a:r>
                    </a:p>
                  </p:txBody>
                </p:sp>
                <p:sp>
                  <p:nvSpPr>
                    <p:cNvPr id="21526" name="Line 2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890" y="3439"/>
                      <a:ext cx="19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27" name="Line 2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94" y="3439"/>
                      <a:ext cx="19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  <p:sp>
                  <p:nvSpPr>
                    <p:cNvPr id="21528" name="Line 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98" y="3455"/>
                      <a:ext cx="19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 type="triangle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AU"/>
                    </a:p>
                  </p:txBody>
                </p:sp>
              </p:grpSp>
              <p:sp>
                <p:nvSpPr>
                  <p:cNvPr id="21519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38900" y="5219700"/>
                    <a:ext cx="1231900" cy="593725"/>
                  </a:xfrm>
                  <a:prstGeom prst="rect">
                    <a:avLst/>
                  </a:prstGeom>
                  <a:noFill/>
                  <a:ln w="12700" cap="sq">
                    <a:solidFill>
                      <a:schemeClr val="bg2"/>
                    </a:solidFill>
                    <a:miter lim="800000"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Font typeface="Wingdings" pitchFamily="2" charset="2"/>
                      <a:buChar char="§"/>
                      <a:defRPr sz="28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1pPr>
                    <a:lvl2pPr marL="742950" indent="-28575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Char char="–"/>
                      <a:defRPr sz="24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2pPr>
                    <a:lvl3pPr marL="11430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SzPct val="65000"/>
                      <a:buFont typeface="Monotype Sorts" charset="0"/>
                      <a:buChar char="w"/>
                      <a:defRPr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3pPr>
                    <a:lvl4pPr marL="16002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SzPct val="60000"/>
                      <a:buFont typeface="Monotype Sorts" charset="0"/>
                      <a:buChar char="n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4pPr>
                    <a:lvl5pPr marL="2057400" indent="-228600" eaLnBrk="0" hangingPunct="0">
                      <a:lnSpc>
                        <a:spcPct val="95000"/>
                      </a:lnSpc>
                      <a:spcBef>
                        <a:spcPct val="50000"/>
                      </a:spcBef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5pPr>
                    <a:lvl6pPr marL="25146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6pPr>
                    <a:lvl7pPr marL="29718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7pPr>
                    <a:lvl8pPr marL="34290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8pPr>
                    <a:lvl9pPr marL="3886200" indent="-228600" eaLnBrk="0" fontAlgn="base" hangingPunct="0">
                      <a:lnSpc>
                        <a:spcPct val="95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har char="»"/>
                      <a:defRPr sz="1600">
                        <a:solidFill>
                          <a:schemeClr val="bg2"/>
                        </a:solidFill>
                        <a:latin typeface="Comic Sans MS" pitchFamily="66" charset="0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buFontTx/>
                      <a:buNone/>
                    </a:pPr>
                    <a:r>
                      <a:rPr lang="en-US" altLang="en-US" sz="1600">
                        <a:latin typeface="Times New Roman" pitchFamily="18" charset="0"/>
                      </a:rPr>
                      <a:t>Receiver Hardware</a:t>
                    </a:r>
                  </a:p>
                </p:txBody>
              </p:sp>
              <p:sp>
                <p:nvSpPr>
                  <p:cNvPr id="21520" name="Line 3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680325" y="5535613"/>
                    <a:ext cx="306388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AU"/>
                  </a:p>
                </p:txBody>
              </p:sp>
            </p:grpSp>
          </p:grpSp>
        </p:grpSp>
        <p:sp>
          <p:nvSpPr>
            <p:cNvPr id="15366" name="Text Box 10"/>
            <p:cNvSpPr txBox="1">
              <a:spLocks noChangeArrowheads="1"/>
            </p:cNvSpPr>
            <p:nvPr/>
          </p:nvSpPr>
          <p:spPr bwMode="auto">
            <a:xfrm>
              <a:off x="7296404" y="4088292"/>
              <a:ext cx="1223473" cy="55903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r>
                <a:rPr lang="en-US" altLang="en-US" sz="1500" dirty="0" smtClean="0">
                  <a:solidFill>
                    <a:schemeClr val="bg2"/>
                  </a:solidFill>
                  <a:latin typeface="Times New Roman" pitchFamily="18" charset="0"/>
                </a:rPr>
                <a:t>Antenna or phased array </a:t>
              </a:r>
            </a:p>
          </p:txBody>
        </p:sp>
        <p:sp>
          <p:nvSpPr>
            <p:cNvPr id="21511" name="Line 32"/>
            <p:cNvSpPr>
              <a:spLocks noChangeShapeType="1"/>
            </p:cNvSpPr>
            <p:nvPr/>
          </p:nvSpPr>
          <p:spPr bwMode="auto">
            <a:xfrm flipH="1">
              <a:off x="8002586" y="4639470"/>
              <a:ext cx="0" cy="515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AU"/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60DBA222-E579-4AD0-ABF9-904FEBAB9415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905500" cy="571500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r>
              <a:rPr lang="en-AU" altLang="en-US" smtClean="0"/>
              <a:t>Course Outline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692696"/>
            <a:ext cx="8383588" cy="583264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AU" altLang="en-US" sz="2000" dirty="0" smtClean="0"/>
              <a:t>Day 1 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Concepts, key issues</a:t>
            </a:r>
            <a:r>
              <a:rPr lang="en-US" altLang="en-US" sz="1800" dirty="0" smtClean="0"/>
              <a:t>, s</a:t>
            </a:r>
            <a:r>
              <a:rPr lang="en-AU" altLang="en-US" sz="1800" dirty="0" err="1" smtClean="0"/>
              <a:t>ignal</a:t>
            </a:r>
            <a:r>
              <a:rPr lang="en-AU" altLang="en-US" sz="1800" dirty="0" smtClean="0"/>
              <a:t> representation and propagation</a:t>
            </a:r>
            <a:endParaRPr lang="en-US" altLang="en-US" sz="1800" dirty="0" smtClean="0"/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Arrays, Beamforming and Beam patterns 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- beamwidths, </a:t>
            </a:r>
            <a:r>
              <a:rPr lang="en-AU" altLang="en-US" sz="1800" dirty="0" err="1" smtClean="0"/>
              <a:t>sidelobes</a:t>
            </a:r>
            <a:r>
              <a:rPr lang="en-AU" altLang="en-US" sz="1800" dirty="0" smtClean="0"/>
              <a:t> and grating lobes, array shading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Multiple beams :  Time domain and frequency </a:t>
            </a:r>
            <a:r>
              <a:rPr lang="en-AU" altLang="en-US" sz="1800" dirty="0" err="1" smtClean="0"/>
              <a:t>beamforming</a:t>
            </a:r>
            <a:endParaRPr lang="en-AU" altLang="en-US" sz="1800" dirty="0" smtClean="0"/>
          </a:p>
          <a:p>
            <a:pPr marL="0" indent="0">
              <a:buFont typeface="Wingdings" pitchFamily="2" charset="2"/>
              <a:buNone/>
            </a:pPr>
            <a:r>
              <a:rPr lang="en-AU" altLang="en-US" sz="2000" dirty="0" smtClean="0"/>
              <a:t>Day 2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err="1" smtClean="0"/>
              <a:t>Beamforming</a:t>
            </a:r>
            <a:r>
              <a:rPr lang="en-AU" altLang="en-US" sz="1800" dirty="0" smtClean="0"/>
              <a:t> random signals - cross-spectral matrices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Optimum </a:t>
            </a:r>
            <a:r>
              <a:rPr lang="en-AU" altLang="en-US" sz="1800" dirty="0" err="1" smtClean="0"/>
              <a:t>beamforming</a:t>
            </a:r>
            <a:r>
              <a:rPr lang="en-AU" altLang="en-US" sz="1800" dirty="0" smtClean="0"/>
              <a:t> in frequency domain</a:t>
            </a:r>
            <a:r>
              <a:rPr lang="en-US" altLang="en-US" sz="1800" dirty="0" smtClean="0"/>
              <a:t> 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Sample matrix inverse – SMI </a:t>
            </a:r>
            <a:r>
              <a:rPr lang="en-AU" altLang="en-US" sz="1800" dirty="0" err="1" smtClean="0"/>
              <a:t>beamforming</a:t>
            </a:r>
            <a:endParaRPr lang="en-AU" altLang="en-US" sz="1800" dirty="0" smtClean="0"/>
          </a:p>
          <a:p>
            <a:pPr marL="571500" lvl="1" indent="0">
              <a:buNone/>
            </a:pPr>
            <a:r>
              <a:rPr lang="en-US" altLang="en-US" sz="1800" dirty="0" smtClean="0"/>
              <a:t>Subspace methods – Music and Beam Space</a:t>
            </a:r>
            <a:r>
              <a:rPr lang="en-AU" altLang="en-US" sz="1800" dirty="0" smtClean="0"/>
              <a:t> </a:t>
            </a:r>
          </a:p>
          <a:p>
            <a:pPr marL="0" indent="0">
              <a:buFont typeface="Wingdings" pitchFamily="2" charset="2"/>
              <a:buNone/>
            </a:pPr>
            <a:r>
              <a:rPr lang="en-AU" altLang="en-US" sz="2000" dirty="0" smtClean="0"/>
              <a:t>Day 3 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AU" altLang="en-US" sz="1800" dirty="0" smtClean="0"/>
              <a:t>Space-time domain adaptive</a:t>
            </a:r>
            <a:r>
              <a:rPr lang="en-US" altLang="en-US" sz="1800" dirty="0" smtClean="0"/>
              <a:t> – STAP</a:t>
            </a:r>
          </a:p>
          <a:p>
            <a:pPr marL="571500" lvl="1" indent="0">
              <a:buNone/>
            </a:pPr>
            <a:r>
              <a:rPr lang="en-AU" altLang="en-US" sz="1800" dirty="0" smtClean="0"/>
              <a:t>Gradient descent, LMS – adaptive </a:t>
            </a:r>
            <a:r>
              <a:rPr lang="en-AU" altLang="en-US" sz="1800" dirty="0" err="1" smtClean="0"/>
              <a:t>beamforming</a:t>
            </a:r>
            <a:r>
              <a:rPr lang="en-AU" altLang="en-US" sz="1800" dirty="0" smtClean="0"/>
              <a:t> 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US" altLang="en-US" sz="1800" dirty="0" smtClean="0"/>
              <a:t>STAP examples – radar and GPS</a:t>
            </a:r>
          </a:p>
          <a:p>
            <a:pPr marL="571500" lvl="1" indent="0">
              <a:buFont typeface="Wingdings" pitchFamily="2" charset="2"/>
              <a:buNone/>
            </a:pPr>
            <a:r>
              <a:rPr lang="en-US" altLang="en-US" sz="1800" dirty="0" smtClean="0"/>
              <a:t>MIMO radar</a:t>
            </a:r>
            <a:endParaRPr lang="en-AU" altLang="en-US" sz="1800" dirty="0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6375400" cy="550863"/>
          </a:xfrm>
        </p:spPr>
        <p:txBody>
          <a:bodyPr/>
          <a:lstStyle/>
          <a:p>
            <a:r>
              <a:rPr lang="en-AU" altLang="en-US" dirty="0" smtClean="0">
                <a:solidFill>
                  <a:srgbClr val="000000"/>
                </a:solidFill>
              </a:rPr>
              <a:t>Mechanical </a:t>
            </a:r>
            <a:r>
              <a:rPr lang="en-AU" altLang="en-US" dirty="0" err="1" smtClean="0">
                <a:solidFill>
                  <a:srgbClr val="000000"/>
                </a:solidFill>
              </a:rPr>
              <a:t>vs</a:t>
            </a:r>
            <a:r>
              <a:rPr lang="en-AU" altLang="en-US" dirty="0" smtClean="0">
                <a:solidFill>
                  <a:srgbClr val="000000"/>
                </a:solidFill>
              </a:rPr>
              <a:t> electronic scanning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356600" cy="3800475"/>
          </a:xfrm>
        </p:spPr>
        <p:txBody>
          <a:bodyPr/>
          <a:lstStyle/>
          <a:p>
            <a:pPr marL="342900" indent="-342900">
              <a:lnSpc>
                <a:spcPct val="85000"/>
              </a:lnSpc>
            </a:pPr>
            <a:r>
              <a:rPr lang="en-AU" altLang="en-US" sz="2000" smtClean="0">
                <a:solidFill>
                  <a:srgbClr val="000000"/>
                </a:solidFill>
              </a:rPr>
              <a:t>Mechanical scanning 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None/>
            </a:pPr>
            <a:r>
              <a:rPr lang="en-AU" altLang="en-US" sz="1800" smtClean="0">
                <a:solidFill>
                  <a:srgbClr val="000000"/>
                </a:solidFill>
              </a:rPr>
              <a:t>–    typically a rotating antenna with its beam 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None/>
            </a:pPr>
            <a:r>
              <a:rPr lang="en-AU" altLang="en-US" sz="1800" smtClean="0">
                <a:solidFill>
                  <a:srgbClr val="000000"/>
                </a:solidFill>
              </a:rPr>
              <a:t>	formed at broadside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None/>
            </a:pPr>
            <a:r>
              <a:rPr lang="en-AU" altLang="en-US" sz="1800" smtClean="0">
                <a:solidFill>
                  <a:srgbClr val="000000"/>
                </a:solidFill>
              </a:rPr>
              <a:t>-    various antenna types</a:t>
            </a:r>
          </a:p>
          <a:p>
            <a:pPr marL="342900" indent="-342900">
              <a:lnSpc>
                <a:spcPct val="85000"/>
              </a:lnSpc>
              <a:buFontTx/>
              <a:buChar char="-"/>
            </a:pPr>
            <a:r>
              <a:rPr lang="en-AU" altLang="en-US" sz="1800" smtClean="0">
                <a:solidFill>
                  <a:srgbClr val="000000"/>
                </a:solidFill>
              </a:rPr>
              <a:t>various scan patterns but long revisit times</a:t>
            </a:r>
          </a:p>
          <a:p>
            <a:pPr marL="342900" indent="-342900">
              <a:lnSpc>
                <a:spcPct val="85000"/>
              </a:lnSpc>
              <a:buFontTx/>
              <a:buChar char="-"/>
            </a:pPr>
            <a:endParaRPr lang="en-AU" altLang="en-US" sz="180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85000"/>
              </a:lnSpc>
            </a:pPr>
            <a:r>
              <a:rPr lang="en-AU" altLang="en-US" sz="2000" smtClean="0">
                <a:solidFill>
                  <a:srgbClr val="000000"/>
                </a:solidFill>
              </a:rPr>
              <a:t>ESA  Electronically steered antenna arrays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None/>
            </a:pPr>
            <a:r>
              <a:rPr lang="en-AU" altLang="en-US" sz="1800" smtClean="0">
                <a:solidFill>
                  <a:srgbClr val="000000"/>
                </a:solidFill>
              </a:rPr>
              <a:t>–    typically (but not always) a fixed array of separate antennas </a:t>
            </a:r>
          </a:p>
          <a:p>
            <a:pPr marL="342900" indent="-342900">
              <a:lnSpc>
                <a:spcPct val="85000"/>
              </a:lnSpc>
              <a:buFontTx/>
              <a:buChar char="-"/>
            </a:pPr>
            <a:r>
              <a:rPr lang="en-AU" altLang="en-US" sz="1800" smtClean="0">
                <a:solidFill>
                  <a:srgbClr val="000000"/>
                </a:solidFill>
              </a:rPr>
              <a:t>Beamsteering</a:t>
            </a:r>
          </a:p>
          <a:p>
            <a:pPr marL="914400" lvl="1" indent="-342900">
              <a:lnSpc>
                <a:spcPct val="85000"/>
              </a:lnSpc>
              <a:buFontTx/>
              <a:buChar char="-"/>
            </a:pPr>
            <a:r>
              <a:rPr lang="en-AU" altLang="en-US" sz="1800" smtClean="0">
                <a:solidFill>
                  <a:srgbClr val="000000"/>
                </a:solidFill>
              </a:rPr>
              <a:t>amplitude and phase control for each antenna</a:t>
            </a:r>
          </a:p>
          <a:p>
            <a:pPr marL="342900" indent="-342900">
              <a:lnSpc>
                <a:spcPct val="85000"/>
              </a:lnSpc>
              <a:buFontTx/>
              <a:buChar char="-"/>
            </a:pPr>
            <a:r>
              <a:rPr lang="en-AU" altLang="en-US" sz="1800" smtClean="0">
                <a:solidFill>
                  <a:srgbClr val="000000"/>
                </a:solidFill>
              </a:rPr>
              <a:t>scanning by variation of the phase shifts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None/>
            </a:pPr>
            <a:endParaRPr lang="en-AU" altLang="en-US" sz="1800" smtClean="0">
              <a:solidFill>
                <a:srgbClr val="000000"/>
              </a:solidFill>
            </a:endParaRPr>
          </a:p>
        </p:txBody>
      </p:sp>
      <p:pic>
        <p:nvPicPr>
          <p:cNvPr id="512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805488"/>
            <a:ext cx="42449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5795963" y="1125538"/>
          <a:ext cx="2971800" cy="205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Document" r:id="rId5" imgW="2971130" imgH="2055125" progId="Word.Document.8">
                  <p:embed/>
                </p:oleObj>
              </mc:Choice>
              <mc:Fallback>
                <p:oleObj name="Document" r:id="rId5" imgW="2971130" imgH="2055125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1125538"/>
                        <a:ext cx="2971800" cy="205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D59153F-4ED1-41AE-9777-3B0EFCFE5611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441700" cy="685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40" tIns="45720" rIns="91440" bIns="45720"/>
          <a:lstStyle/>
          <a:p>
            <a:r>
              <a:rPr lang="en-AU" altLang="en-US" smtClean="0"/>
              <a:t>An Early Array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AU" altLang="en-US" sz="1800" smtClean="0"/>
              <a:t>             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895600" y="18430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6150" name="Picture 9" descr="EarTrumpe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352550"/>
            <a:ext cx="6972300" cy="471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4"/>
          <p:cNvSpPr txBox="1">
            <a:spLocks noGrp="1"/>
          </p:cNvSpPr>
          <p:nvPr/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53B15CB1-A878-4FB2-8088-EB2550958094}" type="slidenum">
              <a:rPr lang="en-AU" altLang="en-US" sz="1400" b="0">
                <a:solidFill>
                  <a:srgbClr val="003399"/>
                </a:solidFill>
                <a:latin typeface="Arial" pitchFamily="34" charset="0"/>
              </a:rPr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en-AU" altLang="en-US" sz="1400" b="0">
              <a:solidFill>
                <a:srgbClr val="003399"/>
              </a:solidFill>
              <a:latin typeface="Arial" pitchFamily="34" charset="0"/>
            </a:endParaRPr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415925"/>
            <a:ext cx="4032250" cy="423863"/>
          </a:xfrm>
          <a:solidFill>
            <a:srgbClr val="FFFF00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n-AU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Some phased arrays</a:t>
            </a:r>
          </a:p>
        </p:txBody>
      </p:sp>
      <p:pic>
        <p:nvPicPr>
          <p:cNvPr id="7172" name="Picture 5" descr="JORN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4292600"/>
            <a:ext cx="1458913" cy="1839913"/>
          </a:xfrm>
        </p:spPr>
      </p:pic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557338"/>
            <a:ext cx="1189038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1417638"/>
            <a:ext cx="32988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australia telescope aeria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2854325"/>
            <a:ext cx="21605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cobra-dane2s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2487613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 descr="Seismic_towed_array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3454400"/>
            <a:ext cx="186848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2" descr="SWR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4" b="7147"/>
          <a:stretch>
            <a:fillRect/>
          </a:stretch>
        </p:blipFill>
        <p:spPr bwMode="auto">
          <a:xfrm>
            <a:off x="6964363" y="4835525"/>
            <a:ext cx="12985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4851400"/>
            <a:ext cx="30226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 txBox="1">
            <a:spLocks noGrp="1"/>
          </p:cNvSpPr>
          <p:nvPr/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16BF1A5-8E91-40C3-910A-85EF52DB8BE7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2413" y="260350"/>
            <a:ext cx="7127875" cy="504825"/>
          </a:xfrm>
        </p:spPr>
        <p:txBody>
          <a:bodyPr/>
          <a:lstStyle/>
          <a:p>
            <a:r>
              <a:rPr lang="en-AU" altLang="en-US" smtClean="0"/>
              <a:t>Phased Array Weather Radars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23850" y="908050"/>
            <a:ext cx="54006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endParaRPr lang="en-US" altLang="en-US" sz="2000" b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323850" y="1149350"/>
            <a:ext cx="8382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140000"/>
                </a:solidFill>
                <a:latin typeface="Comic Sans MS" pitchFamily="66" charset="0"/>
              </a:rPr>
              <a:t>NWRT National Weather Radar </a:t>
            </a:r>
            <a:r>
              <a:rPr lang="en-AU" altLang="en-US" sz="2000" b="0" dirty="0" err="1">
                <a:solidFill>
                  <a:srgbClr val="140000"/>
                </a:solidFill>
                <a:latin typeface="Comic Sans MS" pitchFamily="66" charset="0"/>
              </a:rPr>
              <a:t>Testbed</a:t>
            </a:r>
            <a:r>
              <a:rPr lang="en-AU" altLang="en-US" sz="2000" b="0" dirty="0">
                <a:solidFill>
                  <a:srgbClr val="140000"/>
                </a:solidFill>
                <a:latin typeface="Comic Sans MS" pitchFamily="66" charset="0"/>
              </a:rPr>
              <a:t> - Norman Oklahoma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140000"/>
                </a:solidFill>
                <a:latin typeface="Comic Sans MS" pitchFamily="66" charset="0"/>
              </a:rPr>
              <a:t>	 Aegis SPY-1A radar S-band</a:t>
            </a:r>
          </a:p>
          <a:p>
            <a:pPr lvl="1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2000" b="0" dirty="0">
                <a:solidFill>
                  <a:srgbClr val="140000"/>
                </a:solidFill>
                <a:latin typeface="Comic Sans MS" pitchFamily="66" charset="0"/>
              </a:rPr>
              <a:t>pulse to pulse </a:t>
            </a:r>
            <a:r>
              <a:rPr lang="en-AU" altLang="en-US" sz="2000" b="0" dirty="0" err="1">
                <a:solidFill>
                  <a:srgbClr val="140000"/>
                </a:solidFill>
                <a:latin typeface="Comic Sans MS" pitchFamily="66" charset="0"/>
              </a:rPr>
              <a:t>beamsteering</a:t>
            </a:r>
            <a:r>
              <a:rPr lang="en-AU" altLang="en-US" sz="2000" b="0" dirty="0">
                <a:solidFill>
                  <a:srgbClr val="140000"/>
                </a:solidFill>
                <a:latin typeface="Comic Sans MS" pitchFamily="66" charset="0"/>
              </a:rPr>
              <a:t> capability</a:t>
            </a:r>
          </a:p>
          <a:p>
            <a:pPr lvl="2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1800" b="0" dirty="0">
                <a:solidFill>
                  <a:srgbClr val="140000"/>
                </a:solidFill>
                <a:latin typeface="Comic Sans MS" pitchFamily="66" charset="0"/>
              </a:rPr>
              <a:t>storm evolution, beam multiplexing, dual use, </a:t>
            </a:r>
          </a:p>
          <a:p>
            <a:pPr lvl="2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1800" b="0" dirty="0">
                <a:solidFill>
                  <a:srgbClr val="140000"/>
                </a:solidFill>
                <a:latin typeface="Comic Sans MS" pitchFamily="66" charset="0"/>
              </a:rPr>
              <a:t>spaced antenna </a:t>
            </a:r>
            <a:r>
              <a:rPr lang="en-AU" altLang="en-US" sz="1800" b="0" dirty="0" err="1">
                <a:solidFill>
                  <a:srgbClr val="140000"/>
                </a:solidFill>
                <a:latin typeface="Comic Sans MS" pitchFamily="66" charset="0"/>
              </a:rPr>
              <a:t>interferometry</a:t>
            </a:r>
            <a:r>
              <a:rPr lang="en-AU" altLang="en-US" sz="1800" b="0" dirty="0">
                <a:solidFill>
                  <a:srgbClr val="140000"/>
                </a:solidFill>
                <a:latin typeface="Comic Sans MS" pitchFamily="66" charset="0"/>
              </a:rPr>
              <a:t>, </a:t>
            </a:r>
            <a:r>
              <a:rPr lang="en-AU" altLang="en-US" sz="1800" b="0" dirty="0" err="1">
                <a:solidFill>
                  <a:srgbClr val="140000"/>
                </a:solidFill>
                <a:latin typeface="Comic Sans MS" pitchFamily="66" charset="0"/>
              </a:rPr>
              <a:t>monopulse</a:t>
            </a:r>
            <a:r>
              <a:rPr lang="en-AU" altLang="en-US" sz="1800" b="0" dirty="0">
                <a:solidFill>
                  <a:srgbClr val="140000"/>
                </a:solidFill>
                <a:latin typeface="Comic Sans MS" pitchFamily="66" charset="0"/>
              </a:rPr>
              <a:t>, </a:t>
            </a:r>
          </a:p>
          <a:p>
            <a:pPr lvl="2" eaLnBrk="1" hangingPunct="1">
              <a:lnSpc>
                <a:spcPct val="120000"/>
              </a:lnSpc>
              <a:spcBef>
                <a:spcPct val="20000"/>
              </a:spcBef>
              <a:buClr>
                <a:srgbClr val="0033CC"/>
              </a:buClr>
              <a:buFont typeface="Wingdings" pitchFamily="2" charset="2"/>
              <a:buNone/>
            </a:pPr>
            <a:r>
              <a:rPr lang="en-AU" altLang="en-US" sz="1800" b="0" dirty="0">
                <a:solidFill>
                  <a:srgbClr val="140000"/>
                </a:solidFill>
                <a:latin typeface="Comic Sans MS" pitchFamily="66" charset="0"/>
              </a:rPr>
              <a:t>atmospheric refractivity, </a:t>
            </a:r>
            <a:r>
              <a:rPr lang="en-AU" altLang="en-US" sz="1800" b="0" dirty="0" err="1">
                <a:solidFill>
                  <a:srgbClr val="140000"/>
                </a:solidFill>
                <a:latin typeface="Comic Sans MS" pitchFamily="66" charset="0"/>
              </a:rPr>
              <a:t>microbursts</a:t>
            </a:r>
            <a:endParaRPr lang="en-AU" altLang="en-US" sz="2000" b="0" dirty="0">
              <a:solidFill>
                <a:srgbClr val="140000"/>
              </a:solidFill>
              <a:latin typeface="Comic Sans MS" pitchFamily="66" charset="0"/>
            </a:endParaRPr>
          </a:p>
        </p:txBody>
      </p:sp>
      <p:pic>
        <p:nvPicPr>
          <p:cNvPr id="8198" name="Picture 8" descr="The SPY-1 Navy radar is being adapted for severe weather track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593850"/>
            <a:ext cx="2592387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020" name="Rectangle 4"/>
          <p:cNvSpPr>
            <a:spLocks noChangeArrowheads="1"/>
          </p:cNvSpPr>
          <p:nvPr/>
        </p:nvSpPr>
        <p:spPr bwMode="auto">
          <a:xfrm>
            <a:off x="395288" y="3716338"/>
            <a:ext cx="8424862" cy="264687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AU" sz="2000" b="0" dirty="0">
                <a:solidFill>
                  <a:srgbClr val="140000"/>
                </a:solidFill>
                <a:latin typeface="Comic Sans MS" pitchFamily="66" charset="0"/>
              </a:rPr>
              <a:t>CASA Collaborative Adaptive Sensing of the Atmosphere</a:t>
            </a:r>
          </a:p>
          <a:p>
            <a:pPr eaLnBrk="0" hangingPunct="0">
              <a:defRPr/>
            </a:pPr>
            <a:r>
              <a:rPr lang="en-AU" sz="2000" b="0" dirty="0">
                <a:solidFill>
                  <a:srgbClr val="140000"/>
                </a:solidFill>
                <a:latin typeface="Comic Sans MS" pitchFamily="66" charset="0"/>
              </a:rPr>
              <a:t>Phase tilt array panels</a:t>
            </a:r>
            <a:endParaRPr lang="en-AU" sz="1800" b="0" dirty="0">
              <a:solidFill>
                <a:srgbClr val="140000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en-AU" sz="1800" b="0" dirty="0">
                <a:solidFill>
                  <a:srgbClr val="140000"/>
                </a:solidFill>
                <a:latin typeface="Comic Sans MS" pitchFamily="66" charset="0"/>
              </a:rPr>
              <a:t>	electronically steer in azimuth </a:t>
            </a:r>
          </a:p>
          <a:p>
            <a:pPr eaLnBrk="0" hangingPunct="0">
              <a:defRPr/>
            </a:pPr>
            <a:r>
              <a:rPr lang="en-AU" sz="1800" b="0" dirty="0">
                <a:solidFill>
                  <a:srgbClr val="140000"/>
                </a:solidFill>
                <a:latin typeface="Comic Sans MS" pitchFamily="66" charset="0"/>
              </a:rPr>
              <a:t>	mechanically in elevation</a:t>
            </a:r>
          </a:p>
          <a:p>
            <a:pPr eaLnBrk="0" hangingPunct="0">
              <a:defRPr/>
            </a:pPr>
            <a:r>
              <a:rPr lang="en-AU" sz="1800" b="0" dirty="0">
                <a:solidFill>
                  <a:srgbClr val="140000"/>
                </a:solidFill>
                <a:latin typeface="Comic Sans MS" pitchFamily="66" charset="0"/>
              </a:rPr>
              <a:t>X band, Dual </a:t>
            </a:r>
            <a:r>
              <a:rPr lang="en-AU" sz="1800" b="0" dirty="0" err="1">
                <a:solidFill>
                  <a:srgbClr val="140000"/>
                </a:solidFill>
                <a:latin typeface="Comic Sans MS" pitchFamily="66" charset="0"/>
              </a:rPr>
              <a:t>polarimetric</a:t>
            </a:r>
            <a:endParaRPr lang="en-AU" sz="1800" b="0" dirty="0">
              <a:solidFill>
                <a:srgbClr val="140000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r>
              <a:rPr lang="en-AU" sz="1800" b="0" dirty="0">
                <a:solidFill>
                  <a:srgbClr val="140000"/>
                </a:solidFill>
                <a:latin typeface="Comic Sans MS" pitchFamily="66" charset="0"/>
              </a:rPr>
              <a:t>Developed at UMass/Raytheon</a:t>
            </a:r>
          </a:p>
          <a:p>
            <a:pPr eaLnBrk="0" hangingPunct="0">
              <a:defRPr/>
            </a:pPr>
            <a:r>
              <a:rPr lang="en-AU" sz="1800" b="0" dirty="0">
                <a:solidFill>
                  <a:srgbClr val="140000"/>
                </a:solidFill>
                <a:latin typeface="Comic Sans MS" pitchFamily="66" charset="0"/>
              </a:rPr>
              <a:t>Now built by First </a:t>
            </a:r>
            <a:r>
              <a:rPr lang="en-AU" sz="1800" b="0" dirty="0" smtClean="0">
                <a:solidFill>
                  <a:srgbClr val="140000"/>
                </a:solidFill>
                <a:latin typeface="Comic Sans MS" pitchFamily="66" charset="0"/>
              </a:rPr>
              <a:t>RF</a:t>
            </a:r>
          </a:p>
          <a:p>
            <a:pPr eaLnBrk="0" hangingPunct="0">
              <a:defRPr/>
            </a:pPr>
            <a:r>
              <a:rPr lang="en-AU" sz="1800" b="0" dirty="0" smtClean="0">
                <a:solidFill>
                  <a:srgbClr val="140000"/>
                </a:solidFill>
                <a:latin typeface="Comic Sans MS" pitchFamily="66" charset="0"/>
              </a:rPr>
              <a:t>Deploy</a:t>
            </a:r>
            <a:r>
              <a:rPr lang="en-AU" sz="1800" b="0" dirty="0" smtClean="0">
                <a:solidFill>
                  <a:srgbClr val="140000"/>
                </a:solidFill>
                <a:latin typeface="Comic Sans MS" pitchFamily="66" charset="0"/>
              </a:rPr>
              <a:t>ed </a:t>
            </a:r>
            <a:r>
              <a:rPr lang="en-AU" sz="1800" b="0" dirty="0" smtClean="0">
                <a:solidFill>
                  <a:srgbClr val="140000"/>
                </a:solidFill>
                <a:latin typeface="Comic Sans MS" pitchFamily="66" charset="0"/>
              </a:rPr>
              <a:t>in Adelaide for bushfire monitoring</a:t>
            </a:r>
            <a:endParaRPr lang="en-AU" sz="1800" b="0" dirty="0">
              <a:solidFill>
                <a:srgbClr val="140000"/>
              </a:solidFill>
              <a:latin typeface="Comic Sans MS" pitchFamily="66" charset="0"/>
            </a:endParaRPr>
          </a:p>
          <a:p>
            <a:pPr eaLnBrk="0" hangingPunct="0">
              <a:defRPr/>
            </a:pPr>
            <a:endParaRPr lang="en-AU" sz="1800" b="0" dirty="0">
              <a:solidFill>
                <a:srgbClr val="14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40729"/>
            <a:ext cx="3546475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030538" y="6432550"/>
            <a:ext cx="3081337" cy="28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C86AD2B7-E900-4047-B789-42512364B354}" type="slidenum">
              <a:rPr lang="en-AU" altLang="en-US" sz="1400">
                <a:solidFill>
                  <a:srgbClr val="003399"/>
                </a:solidFill>
                <a:latin typeface="Arial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en-AU" altLang="en-US" sz="1400">
              <a:solidFill>
                <a:srgbClr val="003399"/>
              </a:solidFill>
              <a:latin typeface="Arial" pitchFamily="34" charset="0"/>
            </a:endParaRPr>
          </a:p>
        </p:txBody>
      </p:sp>
      <p:pic>
        <p:nvPicPr>
          <p:cNvPr id="9219" name="Picture 2" descr="apg63_v2_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5029200" cy="333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7011" name="Rectangle 3"/>
          <p:cNvSpPr>
            <a:spLocks noChangeArrowheads="1"/>
          </p:cNvSpPr>
          <p:nvPr/>
        </p:nvSpPr>
        <p:spPr bwMode="auto">
          <a:xfrm>
            <a:off x="139700" y="7620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Airborne Fire Control and </a:t>
            </a:r>
            <a:b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Tracking Radar Example</a:t>
            </a: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5029200" y="1524000"/>
            <a:ext cx="3810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Active Electronically Scanned Array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</a:pPr>
            <a:endParaRPr lang="en-US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Major radar upgrade for the U.S. Air Force F-15C aircraft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endParaRPr lang="en-US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Increases pilot situational awareness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</a:pPr>
            <a:endParaRPr lang="en-US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Enhanced multi-target tracking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</a:pPr>
            <a:endParaRPr lang="en-US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Features upgraded identification-friend-or-foe and environmental control systems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</a:pPr>
            <a:endParaRPr lang="en-US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Blip>
                <a:blip r:embed="rId3"/>
              </a:buBlip>
            </a:pPr>
            <a:r>
              <a:rPr lang="en-US" altLang="en-US" sz="1400">
                <a:solidFill>
                  <a:schemeClr val="bg2"/>
                </a:solidFill>
              </a:rPr>
              <a:t>Can simultaneously guide multiple missiles to several targets widely spaced in azimuth, elevation, or range.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358063" y="6437313"/>
            <a:ext cx="1457325" cy="2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50000"/>
              </a:spcBef>
              <a:buFont typeface="Wingdings" pitchFamily="2" charset="2"/>
              <a:buChar char="§"/>
              <a:defRPr sz="2800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lnSpc>
                <a:spcPct val="95000"/>
              </a:lnSpc>
              <a:spcBef>
                <a:spcPct val="50000"/>
              </a:spcBef>
              <a:buChar char="–"/>
              <a:defRPr sz="2400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lnSpc>
                <a:spcPct val="95000"/>
              </a:lnSpc>
              <a:spcBef>
                <a:spcPct val="50000"/>
              </a:spcBef>
              <a:buSzPct val="65000"/>
              <a:buFont typeface="Monotype Sorts" charset="0"/>
              <a:buChar char="w"/>
              <a:defRPr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lnSpc>
                <a:spcPct val="95000"/>
              </a:lnSpc>
              <a:spcBef>
                <a:spcPct val="50000"/>
              </a:spcBef>
              <a:buSzPct val="60000"/>
              <a:buFont typeface="Monotype Sorts" charset="0"/>
              <a:buChar char="n"/>
              <a:defRPr sz="1600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lnSpc>
                <a:spcPct val="95000"/>
              </a:lnSpc>
              <a:spcBef>
                <a:spcPct val="50000"/>
              </a:spcBef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C35430B4-6C09-422C-8F72-768A1E86BE91}" type="slidenum">
              <a:rPr lang="en-AU" altLang="en-US">
                <a:solidFill>
                  <a:schemeClr val="tx1"/>
                </a:solidFill>
                <a:latin typeface="Arial Narrow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en-AU" altLang="en-US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6291263" cy="528637"/>
          </a:xfrm>
          <a:solidFill>
            <a:srgbClr val="FFFFFF"/>
          </a:solidFill>
          <a:ln>
            <a:noFill/>
            <a:miter lim="800000"/>
            <a:headEnd/>
            <a:tailEnd/>
          </a:ln>
        </p:spPr>
        <p:txBody>
          <a:bodyPr lIns="91440" tIns="45720" rIns="91440" bIns="45720"/>
          <a:lstStyle/>
          <a:p>
            <a:pPr eaLnBrk="1" hangingPunct="1"/>
            <a:r>
              <a:rPr lang="en-AU" altLang="en-US" smtClean="0"/>
              <a:t>Over the Horizon HF Radar Array</a:t>
            </a:r>
          </a:p>
        </p:txBody>
      </p:sp>
      <p:pic>
        <p:nvPicPr>
          <p:cNvPr id="10244" name="Picture 5" descr="JORN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150" y="1670050"/>
            <a:ext cx="2978150" cy="4029075"/>
          </a:xfrm>
        </p:spPr>
      </p:pic>
      <p:pic>
        <p:nvPicPr>
          <p:cNvPr id="10245" name="Picture 7" descr="JORN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9063" y="2436813"/>
            <a:ext cx="4695825" cy="2324100"/>
          </a:xfr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plato3">
  <a:themeElements>
    <a:clrScheme name="">
      <a:dk1>
        <a:srgbClr val="000000"/>
      </a:dk1>
      <a:lt1>
        <a:srgbClr val="FFFFFF"/>
      </a:lt1>
      <a:dk2>
        <a:srgbClr val="093A80"/>
      </a:dk2>
      <a:lt2>
        <a:srgbClr val="FF8700"/>
      </a:lt2>
      <a:accent1>
        <a:srgbClr val="A87A00"/>
      </a:accent1>
      <a:accent2>
        <a:srgbClr val="003399"/>
      </a:accent2>
      <a:accent3>
        <a:srgbClr val="AAAEC0"/>
      </a:accent3>
      <a:accent4>
        <a:srgbClr val="DADADA"/>
      </a:accent4>
      <a:accent5>
        <a:srgbClr val="D1BEAA"/>
      </a:accent5>
      <a:accent6>
        <a:srgbClr val="002D8A"/>
      </a:accent6>
      <a:hlink>
        <a:srgbClr val="CC3300"/>
      </a:hlink>
      <a:folHlink>
        <a:srgbClr val="8E8E8E"/>
      </a:folHlink>
    </a:clrScheme>
    <a:fontScheme name="plato3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plato3 1">
        <a:dk1>
          <a:srgbClr val="000000"/>
        </a:dk1>
        <a:lt1>
          <a:srgbClr val="FFFFFF"/>
        </a:lt1>
        <a:dk2>
          <a:srgbClr val="093A80"/>
        </a:dk2>
        <a:lt2>
          <a:srgbClr val="FF8700"/>
        </a:lt2>
        <a:accent1>
          <a:srgbClr val="A87A00"/>
        </a:accent1>
        <a:accent2>
          <a:srgbClr val="007E6F"/>
        </a:accent2>
        <a:accent3>
          <a:srgbClr val="AAAEC0"/>
        </a:accent3>
        <a:accent4>
          <a:srgbClr val="DADADA"/>
        </a:accent4>
        <a:accent5>
          <a:srgbClr val="D1BEAA"/>
        </a:accent5>
        <a:accent6>
          <a:srgbClr val="007264"/>
        </a:accent6>
        <a:hlink>
          <a:srgbClr val="FF0000"/>
        </a:hlink>
        <a:folHlink>
          <a:srgbClr val="8E8E8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F:\plato3.ppt</Template>
  <TotalTime>10346</TotalTime>
  <Words>464</Words>
  <Application>Microsoft Office PowerPoint</Application>
  <PresentationFormat>On-screen Show (4:3)</PresentationFormat>
  <Paragraphs>162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plato3</vt:lpstr>
      <vt:lpstr>Document</vt:lpstr>
      <vt:lpstr>Phased Arrays – An Introduction</vt:lpstr>
      <vt:lpstr>Adelaide – South Australia</vt:lpstr>
      <vt:lpstr>Course Outline</vt:lpstr>
      <vt:lpstr>Mechanical vs electronic scanning</vt:lpstr>
      <vt:lpstr>An Early Array</vt:lpstr>
      <vt:lpstr>Some phased arrays</vt:lpstr>
      <vt:lpstr>Phased Array Weather Radars</vt:lpstr>
      <vt:lpstr>PowerPoint Presentation</vt:lpstr>
      <vt:lpstr>Over the Horizon HF Radar Array</vt:lpstr>
      <vt:lpstr>CEA-FAR Active Phased Array Radar</vt:lpstr>
      <vt:lpstr>PowerPoint Presentation</vt:lpstr>
      <vt:lpstr>Synthetic Aperture Radar</vt:lpstr>
      <vt:lpstr>Sonobuoy Array</vt:lpstr>
      <vt:lpstr>Radio-Astronomy Array</vt:lpstr>
      <vt:lpstr>GPS Array </vt:lpstr>
      <vt:lpstr>Slotted Waveguide – Not a Phased Array</vt:lpstr>
      <vt:lpstr>Phased Arrays Advantages</vt:lpstr>
      <vt:lpstr>Phased Arrays Disadvantages</vt:lpstr>
      <vt:lpstr>Systems Aspects - sonar</vt:lpstr>
      <vt:lpstr>Radar System Perspective</vt:lpstr>
    </vt:vector>
  </TitlesOfParts>
  <Company>Adelaide University,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Advisory Group</dc:title>
  <dc:creator>Dale Arnott</dc:creator>
  <cp:lastModifiedBy>Gray</cp:lastModifiedBy>
  <cp:revision>214</cp:revision>
  <dcterms:created xsi:type="dcterms:W3CDTF">2001-04-27T07:51:20Z</dcterms:created>
  <dcterms:modified xsi:type="dcterms:W3CDTF">2019-05-08T06:43:42Z</dcterms:modified>
</cp:coreProperties>
</file>